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888" r:id="rId3"/>
  </p:sldMasterIdLst>
  <p:notesMasterIdLst>
    <p:notesMasterId r:id="rId25"/>
  </p:notesMasterIdLst>
  <p:handoutMasterIdLst>
    <p:handoutMasterId r:id="rId26"/>
  </p:handoutMasterIdLst>
  <p:sldIdLst>
    <p:sldId id="256" r:id="rId4"/>
    <p:sldId id="275" r:id="rId5"/>
    <p:sldId id="257" r:id="rId6"/>
    <p:sldId id="258" r:id="rId7"/>
    <p:sldId id="274" r:id="rId8"/>
    <p:sldId id="259" r:id="rId9"/>
    <p:sldId id="260" r:id="rId10"/>
    <p:sldId id="261" r:id="rId11"/>
    <p:sldId id="272" r:id="rId12"/>
    <p:sldId id="262" r:id="rId13"/>
    <p:sldId id="273" r:id="rId14"/>
    <p:sldId id="277" r:id="rId15"/>
    <p:sldId id="276" r:id="rId16"/>
    <p:sldId id="263" r:id="rId17"/>
    <p:sldId id="264" r:id="rId18"/>
    <p:sldId id="265" r:id="rId19"/>
    <p:sldId id="279" r:id="rId20"/>
    <p:sldId id="266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DA857-8998-4DC9-A420-FDB95D829CEC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D3651-4813-4027-9239-86AFEEA92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9124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B0C29-717A-492C-B16B-A78FA6CD5DE5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31F17-387F-4680-B527-F4AB56877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305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3/4/2011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SPBT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A8549-39AD-42EA-A241-98792FF3D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3/4/2011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SPBT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86DA5-7470-4983-BCCB-8300696F1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3/4/2011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SPBT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E9E7-4ECC-468D-935D-C8A6D6B04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3/4/2011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SPBT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4DD4-115C-48AE-9212-8D8592557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3/4/2011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SPBT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376B8-8E12-46B4-A8A8-E0405DDF1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3/4/2011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SPBT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6D4F-6544-4493-9A2A-4F9AB92AD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3/4/2011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SPBT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A5330-563A-40C0-8648-59B2DAB15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3/4/2011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SPBT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BCB09-9949-4263-A39F-900754109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3/4/2011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SPBT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97877-AC35-4328-AA12-4CEFF464A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3/4/2011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SPBT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0212-FF29-4B2A-ABCF-2441DA33B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3/4/2011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SPBT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D9547-D199-471F-A9C5-014309F5B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SPBT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SPBT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SPBT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SPBT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3/4/2011</a:t>
            </a: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SPBT</a:t>
            </a:r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F3421CCC-B777-4E2B-A7EA-EC3D853EC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smtClean="0"/>
              <a:t>SPBT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smtClean="0"/>
              <a:t>3/4/2011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5A9FC5F-2B77-40A4-98BC-A3EBD4784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/>
              <a:t>The Business of Learning:     </a:t>
            </a:r>
            <a:r>
              <a:rPr lang="en-US" sz="3100" b="1" dirty="0" smtClean="0"/>
              <a:t>15 Steps to Running Learning Like a Business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6858000" cy="32004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1800" b="1" dirty="0" smtClean="0"/>
              <a:t>Presented by: </a:t>
            </a:r>
          </a:p>
          <a:p>
            <a:r>
              <a:rPr lang="en-US" sz="2000" b="1" dirty="0" smtClean="0"/>
              <a:t>Dave Vance</a:t>
            </a:r>
          </a:p>
          <a:p>
            <a:r>
              <a:rPr lang="en-US" sz="2000" b="1" dirty="0" smtClean="0"/>
              <a:t>President, Manage Learning LLC</a:t>
            </a:r>
          </a:p>
          <a:p>
            <a:r>
              <a:rPr lang="en-US" sz="2000" b="1" dirty="0" smtClean="0"/>
              <a:t>Former president, Caterpillar  University</a:t>
            </a:r>
          </a:p>
          <a:p>
            <a:r>
              <a:rPr lang="en-US" sz="2000" b="1" dirty="0" smtClean="0"/>
              <a:t>Author, </a:t>
            </a:r>
            <a:r>
              <a:rPr lang="en-US" sz="2000" b="1" i="1" dirty="0" smtClean="0"/>
              <a:t>The Business of Learning</a:t>
            </a:r>
          </a:p>
          <a:p>
            <a:endParaRPr lang="en-US" sz="2000" b="1" i="1" dirty="0" smtClean="0"/>
          </a:p>
          <a:p>
            <a:r>
              <a:rPr lang="en-US" sz="2000" b="1" dirty="0" smtClean="0"/>
              <a:t>To:</a:t>
            </a:r>
          </a:p>
          <a:p>
            <a:r>
              <a:rPr lang="en-US" sz="2000" b="1" dirty="0" smtClean="0"/>
              <a:t>ASTD Lincoln Chapter</a:t>
            </a:r>
          </a:p>
          <a:p>
            <a:r>
              <a:rPr lang="en-US" sz="2000" b="1" dirty="0" smtClean="0"/>
              <a:t>Southeast Community College Continuing Ed Center</a:t>
            </a:r>
          </a:p>
          <a:p>
            <a:endParaRPr lang="en-US" sz="2000" b="1" i="1" dirty="0" smtClean="0"/>
          </a:p>
          <a:p>
            <a:endParaRPr lang="en-US" sz="2000" b="1" dirty="0" smtClean="0"/>
          </a:p>
        </p:txBody>
      </p:sp>
      <p:pic>
        <p:nvPicPr>
          <p:cNvPr id="4" name="Picture 3" descr="DaveVance.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2971800"/>
            <a:ext cx="1006482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48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April 21, 2011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				</a:t>
            </a:r>
            <a:r>
              <a:rPr lang="en-US" sz="3600" dirty="0" smtClean="0"/>
              <a:t>Step 10: Build the Business Case for Learning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r>
              <a:rPr lang="en-US" sz="2400" dirty="0" smtClean="0"/>
              <a:t>The business case brings together the expected impact (and perhaps benefits) of the recommended learning and the costs</a:t>
            </a:r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000" dirty="0" smtClean="0"/>
              <a:t>Impact: Increase in sales, reduction in injuries, or an increase in productivity (often these can be dollarized)</a:t>
            </a:r>
          </a:p>
          <a:p>
            <a:pPr lvl="1"/>
            <a:r>
              <a:rPr lang="en-US" sz="2000" dirty="0" smtClean="0"/>
              <a:t>Cost: Budget costs (design, development, delivery, reinforcement) and opportunity cost</a:t>
            </a:r>
          </a:p>
          <a:p>
            <a:pPr lvl="1"/>
            <a:r>
              <a:rPr lang="en-US" sz="2000" dirty="0" smtClean="0"/>
              <a:t>Net benefit or ROI (if appropriate)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5A9FC5F-2B77-40A4-98BC-A3EBD47842F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 descr="C:\Users\tsosbe\AppData\Local\Microsoft\Windows\Temporary Internet Files\Content.IE5\TRON5HWR\MC90043153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181600"/>
            <a:ext cx="1219200" cy="1371600"/>
          </a:xfrm>
          <a:prstGeom prst="rect">
            <a:avLst/>
          </a:prstGeom>
          <a:noFill/>
        </p:spPr>
      </p:pic>
      <p:pic>
        <p:nvPicPr>
          <p:cNvPr id="6151" name="Picture 7" descr="C:\Users\tsosbe\AppData\Local\Microsoft\Windows\Temporary Internet Files\Content.IE5\TRON5HWR\MP9004006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486400"/>
            <a:ext cx="1428750" cy="1143000"/>
          </a:xfrm>
          <a:prstGeom prst="rect">
            <a:avLst/>
          </a:prstGeom>
          <a:noFill/>
        </p:spPr>
      </p:pic>
      <p:pic>
        <p:nvPicPr>
          <p:cNvPr id="6153" name="Picture 9" descr="C:\Program Files (x86)\Microsoft Office\MEDIA\CAGCAT10\j0302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410200"/>
            <a:ext cx="838200" cy="1175047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3886200" y="4572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2011 Summary Business Case</a:t>
            </a:r>
            <a:endParaRPr lang="en-US" sz="3200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74987"/>
            <a:ext cx="8229600" cy="3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5A9FC5F-2B77-40A4-98BC-A3EBD47842F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2011 Detailed Business Case</a:t>
            </a:r>
            <a:br>
              <a:rPr lang="en-US" sz="3200" dirty="0" smtClean="0"/>
            </a:br>
            <a:r>
              <a:rPr lang="en-US" sz="2400" dirty="0" smtClean="0"/>
              <a:t>without</a:t>
            </a:r>
            <a:r>
              <a:rPr lang="en-US" sz="2800" dirty="0" smtClean="0"/>
              <a:t> Gross and Net Benefits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FC5F-2B77-40A4-98BC-A3EBD47842F6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76386"/>
          <a:ext cx="8229600" cy="4495813"/>
        </p:xfrm>
        <a:graphic>
          <a:graphicData uri="http://schemas.openxmlformats.org/drawingml/2006/table">
            <a:tbl>
              <a:tblPr/>
              <a:tblGrid>
                <a:gridCol w="416872"/>
                <a:gridCol w="1014182"/>
                <a:gridCol w="423094"/>
                <a:gridCol w="1319059"/>
                <a:gridCol w="864855"/>
                <a:gridCol w="539238"/>
                <a:gridCol w="539238"/>
                <a:gridCol w="431390"/>
                <a:gridCol w="871077"/>
                <a:gridCol w="640863"/>
                <a:gridCol w="379541"/>
                <a:gridCol w="379541"/>
                <a:gridCol w="410650"/>
              </a:tblGrid>
              <a:tr h="23327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     Thousands of Dollars     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4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Expected %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Opport-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45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Unique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Impact on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Budget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unity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4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Priority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Organization Objective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Key Learning Programs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 Audience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Participants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Participants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Corp Obj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Impact of Learning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Increase customer satisfaction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Customer service skills (new)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 center employees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score by 10%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services information (revised)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 center employees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key programs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 higher customer satisfaction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$19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$44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Reduce complaints by 20%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Billing course (new)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Accounting employees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Service Sched. &amp; Mgt course (new)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Logistics employees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key programs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 reduction in complaints 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$49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Reduce Injuries by 25%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Five Safety courses (3 new) 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Transportation ee's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One Safety course (revised)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 managers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Two Safety courses (1 new) 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Office employees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key programs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1,015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 reduction in injuries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$110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Improve leadership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Intro to supervision (revised)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supervisors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score by 5 points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Leadership for managers (new)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Division managers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on employee survey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Advanced leadership (existing)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Department heads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key programs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point increase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Increase retention by 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Individual development plans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 employees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10 points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Performance mgt (new)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Mgt employees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key programs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point increase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$18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$32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======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======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====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======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======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======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for Top Five Priorities    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Learning for Top Five Objectives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1,295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1,945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 = 30%-70%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$143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$110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$253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378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Courses:  9 New , 3 Revised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222" marR="6222" marT="62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220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 Does your learning organization follow a business plan for learning?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Yes, of course</a:t>
            </a:r>
          </a:p>
          <a:p>
            <a:r>
              <a:rPr lang="en-US" dirty="0" smtClean="0"/>
              <a:t>Yes, but is is not a written document</a:t>
            </a:r>
          </a:p>
          <a:p>
            <a:r>
              <a:rPr lang="en-US" dirty="0" smtClean="0"/>
              <a:t>No, not really</a:t>
            </a:r>
          </a:p>
          <a:p>
            <a:r>
              <a:rPr lang="en-US" dirty="0" smtClean="0"/>
              <a:t>We’re working on that now</a:t>
            </a:r>
          </a:p>
          <a:p>
            <a:r>
              <a:rPr lang="en-US" dirty="0" smtClean="0"/>
              <a:t>We’re moving in that direction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FC5F-2B77-40A4-98BC-A3EBD47842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51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93037" cy="115728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			Step 11: Create the Business Plan for Learning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Ideally, a written document with the following chapters:</a:t>
            </a:r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000" dirty="0" smtClean="0"/>
              <a:t>Executive Summary</a:t>
            </a:r>
          </a:p>
          <a:p>
            <a:pPr lvl="1"/>
            <a:r>
              <a:rPr lang="en-US" sz="2000" dirty="0" smtClean="0"/>
              <a:t>Last Year’s Accomplishments</a:t>
            </a:r>
          </a:p>
          <a:p>
            <a:pPr lvl="1"/>
            <a:r>
              <a:rPr lang="en-US" sz="2000" dirty="0" smtClean="0"/>
              <a:t>Strategic Alignment</a:t>
            </a:r>
          </a:p>
          <a:p>
            <a:pPr lvl="1"/>
            <a:r>
              <a:rPr lang="en-US" sz="2000" dirty="0" smtClean="0"/>
              <a:t>Business Case for Learning</a:t>
            </a:r>
          </a:p>
          <a:p>
            <a:pPr lvl="1"/>
            <a:r>
              <a:rPr lang="en-US" sz="2000" dirty="0" smtClean="0"/>
              <a:t>Learning Resources, Expenditures, Budget</a:t>
            </a:r>
          </a:p>
          <a:p>
            <a:pPr lvl="1"/>
            <a:r>
              <a:rPr lang="en-US" sz="2000" dirty="0" smtClean="0"/>
              <a:t>Detailed Work Plans</a:t>
            </a:r>
          </a:p>
          <a:p>
            <a:pPr lvl="1"/>
            <a:r>
              <a:rPr lang="en-US" sz="2000" dirty="0" smtClean="0"/>
              <a:t>Evaluation Strategy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5A9FC5F-2B77-40A4-98BC-A3EBD47842F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 descr="C:\Users\tsosbe\AppData\Local\Microsoft\Windows\Temporary Internet Files\Content.IE5\TRON5HWR\MP9004011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343400"/>
            <a:ext cx="1552882" cy="1941576"/>
          </a:xfrm>
          <a:prstGeom prst="rect">
            <a:avLst/>
          </a:prstGeom>
          <a:noFill/>
        </p:spPr>
      </p:pic>
      <p:pic>
        <p:nvPicPr>
          <p:cNvPr id="7172" name="Picture 4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0318" y="2286000"/>
            <a:ext cx="1795882" cy="1833372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3810000" y="4572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			Step 11: Create the Business Plan for Learning (continued)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Created with input from CEO, governing bodies, stakeholders, learning professionals</a:t>
            </a:r>
          </a:p>
          <a:p>
            <a:endParaRPr lang="en-US" sz="1000" dirty="0" smtClean="0"/>
          </a:p>
          <a:p>
            <a:r>
              <a:rPr lang="en-US" sz="2400" dirty="0" smtClean="0"/>
              <a:t>Approved by CEO and governing body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400" dirty="0" smtClean="0"/>
              <a:t>Very scalable: An L&amp;D function with just one person can still do this</a:t>
            </a:r>
          </a:p>
          <a:p>
            <a:pPr>
              <a:buNone/>
            </a:pPr>
            <a:endParaRPr lang="en-US" sz="1000" dirty="0" smtClean="0"/>
          </a:p>
          <a:p>
            <a:pPr lvl="1"/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5A9FC5F-2B77-40A4-98BC-A3EBD47842F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5" name="Picture 3" descr="C:\Users\tsosbe\AppData\Local\Microsoft\Windows\Temporary Internet Files\Content.IE5\7FQT34WI\MP9004432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280660"/>
            <a:ext cx="1985963" cy="1321636"/>
          </a:xfrm>
          <a:prstGeom prst="rect">
            <a:avLst/>
          </a:prstGeom>
          <a:noFill/>
        </p:spPr>
      </p:pic>
      <p:pic>
        <p:nvPicPr>
          <p:cNvPr id="8196" name="Picture 4" descr="C:\Users\tsosbe\AppData\Local\Microsoft\Windows\Temporary Internet Files\Content.IE5\TRON5HWR\MC9001872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204460"/>
            <a:ext cx="1524000" cy="1321213"/>
          </a:xfrm>
          <a:prstGeom prst="rect">
            <a:avLst/>
          </a:prstGeom>
          <a:noFill/>
        </p:spPr>
      </p:pic>
      <p:pic>
        <p:nvPicPr>
          <p:cNvPr id="2050" name="Picture 2" descr="C:\Users\tsosbe\AppData\Local\Microsoft\Windows\Temporary Internet Files\Content.IE5\2GXE6DAJ\MP90031396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280660"/>
            <a:ext cx="1371600" cy="134874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1905000" y="3810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		</a:t>
            </a:r>
            <a:r>
              <a:rPr lang="en-US" sz="3600" dirty="0" smtClean="0"/>
              <a:t>Step 12: Plan for Monthly, Disciplined Execution of the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 scorecards to measure progress against goals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Calendar at least one staff meeting per month dedicated to a review of your progress 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Share progress at least quarterly with the board of governors and/or CEO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5A9FC5F-2B77-40A4-98BC-A3EBD47842F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219" name="Picture 3" descr="C:\Users\tsosbe\AppData\Local\Microsoft\Windows\Temporary Internet Files\Content.IE5\TRON5HWR\MC90043480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029200"/>
            <a:ext cx="1676400" cy="1676400"/>
          </a:xfrm>
          <a:prstGeom prst="rect">
            <a:avLst/>
          </a:prstGeom>
          <a:noFill/>
        </p:spPr>
      </p:pic>
      <p:pic>
        <p:nvPicPr>
          <p:cNvPr id="9220" name="Picture 4" descr="C:\Users\tsosbe\AppData\Local\Microsoft\Windows\Temporary Internet Files\Content.IE5\TRON5HWR\MP9004431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561315"/>
            <a:ext cx="1604963" cy="1068085"/>
          </a:xfrm>
          <a:prstGeom prst="rect">
            <a:avLst/>
          </a:prstGeom>
          <a:noFill/>
        </p:spPr>
      </p:pic>
      <p:pic>
        <p:nvPicPr>
          <p:cNvPr id="9221" name="Picture 5" descr="C:\Users\tsosbe\AppData\Local\Microsoft\Windows\Temporary Internet Files\Content.IE5\UT54DC2T\MC90007882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562601"/>
            <a:ext cx="1828800" cy="1043292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2438400" y="3810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FC5F-2B77-40A4-98BC-A3EBD47842F6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671638" y="319088"/>
          <a:ext cx="5800725" cy="6219825"/>
        </p:xfrm>
        <a:graphic>
          <a:graphicData uri="http://schemas.openxmlformats.org/presentationml/2006/ole">
            <p:oleObj spid="_x0000_s61442" name="Worksheet" r:id="rId3" imgW="5800658" imgH="621969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			Step 13: Adopt an Evaluation Strategy 		that Ensures Planned Impact is Achieved and Provides for Continuous Improvement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Start with the basics and add as you go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Sample strategy:</a:t>
            </a:r>
          </a:p>
          <a:p>
            <a:pPr lvl="1"/>
            <a:r>
              <a:rPr lang="en-US" sz="2000" dirty="0" smtClean="0"/>
              <a:t>Level 0: number of participants, courses, completion dates, costs</a:t>
            </a:r>
          </a:p>
          <a:p>
            <a:pPr lvl="2"/>
            <a:r>
              <a:rPr lang="en-US" sz="1800" dirty="0" smtClean="0"/>
              <a:t>All courses</a:t>
            </a:r>
          </a:p>
          <a:p>
            <a:pPr lvl="1"/>
            <a:r>
              <a:rPr lang="en-US" sz="2000" dirty="0" smtClean="0"/>
              <a:t>Level 1: reaction</a:t>
            </a:r>
          </a:p>
          <a:p>
            <a:pPr lvl="2"/>
            <a:r>
              <a:rPr lang="en-US" sz="1800" dirty="0" smtClean="0"/>
              <a:t>All courses, not necessarily all participants</a:t>
            </a:r>
          </a:p>
          <a:p>
            <a:pPr lvl="1"/>
            <a:r>
              <a:rPr lang="en-US" sz="2000" dirty="0" smtClean="0"/>
              <a:t>Level 2: learning</a:t>
            </a:r>
          </a:p>
          <a:p>
            <a:pPr lvl="2"/>
            <a:r>
              <a:rPr lang="en-US" sz="1800" dirty="0" smtClean="0"/>
              <a:t>Where appropriate. All compliance courses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5A9FC5F-2B77-40A4-98BC-A3EBD47842F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2" name="Picture 2" descr="C:\Users\tsosbe\AppData\Local\Microsoft\Windows\Temporary Internet Files\Content.IE5\TRON5HWR\MC9004415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0"/>
            <a:ext cx="1371600" cy="1371600"/>
          </a:xfrm>
          <a:prstGeom prst="rect">
            <a:avLst/>
          </a:prstGeom>
          <a:noFill/>
        </p:spPr>
      </p:pic>
      <p:pic>
        <p:nvPicPr>
          <p:cNvPr id="10244" name="Picture 4" descr="C:\Users\tsosbe\AppData\Local\Microsoft\Windows\Temporary Internet Files\Content.IE5\7FQT34WI\MC9000401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8689" y="3733800"/>
            <a:ext cx="2125089" cy="2604211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2057400" y="2286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			Step 13: Adopt and Evaluation Strategy that Ensures Planned Impact is Achieved and Provides for Continuous Improvement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Sample strategy (continued):</a:t>
            </a:r>
          </a:p>
          <a:p>
            <a:pPr lvl="1"/>
            <a:r>
              <a:rPr lang="en-US" sz="2000" dirty="0" smtClean="0"/>
              <a:t>Level 3: application</a:t>
            </a:r>
          </a:p>
          <a:p>
            <a:pPr lvl="2"/>
            <a:r>
              <a:rPr lang="en-US" sz="1800" dirty="0" smtClean="0"/>
              <a:t>Select courses</a:t>
            </a:r>
          </a:p>
          <a:p>
            <a:pPr lvl="1"/>
            <a:r>
              <a:rPr lang="en-US" sz="2000" dirty="0" smtClean="0"/>
              <a:t>Level 4: impact</a:t>
            </a:r>
          </a:p>
          <a:p>
            <a:pPr lvl="2"/>
            <a:r>
              <a:rPr lang="en-US" sz="1800" dirty="0" smtClean="0"/>
              <a:t>A few key courses</a:t>
            </a:r>
          </a:p>
          <a:p>
            <a:pPr lvl="1"/>
            <a:r>
              <a:rPr lang="en-US" sz="2000" dirty="0" smtClean="0"/>
              <a:t>Level 5: ROI or Net Benefit</a:t>
            </a:r>
          </a:p>
          <a:p>
            <a:pPr lvl="2"/>
            <a:r>
              <a:rPr lang="en-US" sz="1800" dirty="0" smtClean="0"/>
              <a:t>A few key courses</a:t>
            </a:r>
          </a:p>
          <a:p>
            <a:pPr lvl="2"/>
            <a:endParaRPr lang="en-US" sz="2000" dirty="0" smtClean="0"/>
          </a:p>
          <a:p>
            <a:r>
              <a:rPr lang="en-US" sz="2400" dirty="0" smtClean="0"/>
              <a:t>Purpose: Ensure results and improve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5A9FC5F-2B77-40A4-98BC-A3EBD47842F6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5791200" y="1828800"/>
            <a:ext cx="2743200" cy="2514600"/>
            <a:chOff x="1248" y="240"/>
            <a:chExt cx="4176" cy="3600"/>
          </a:xfrm>
        </p:grpSpPr>
        <p:sp>
          <p:nvSpPr>
            <p:cNvPr id="11267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8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9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271" name="Picture 7" descr="C:\Users\tsosbe\AppData\Local\Microsoft\Windows\Temporary Internet Files\Content.IE5\2GXE6DAJ\MP9004395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0"/>
            <a:ext cx="1752600" cy="1170069"/>
          </a:xfrm>
          <a:prstGeom prst="rect">
            <a:avLst/>
          </a:prstGeom>
          <a:noFill/>
        </p:spPr>
      </p:pic>
      <p:pic>
        <p:nvPicPr>
          <p:cNvPr id="11272" name="Picture 8" descr="C:\Users\tsosbe\AppData\Local\Microsoft\Windows\Temporary Internet Files\Content.IE5\7FQT34WI\MP9004358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257800"/>
            <a:ext cx="1722120" cy="1291905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3048000" y="228600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 How would you characterize most learning in your organization?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Strategic and planned proactively (before the year begins)</a:t>
            </a:r>
          </a:p>
          <a:p>
            <a:r>
              <a:rPr lang="en-US" dirty="0" smtClean="0"/>
              <a:t>Strategic but planned just in time</a:t>
            </a:r>
          </a:p>
          <a:p>
            <a:r>
              <a:rPr lang="en-US" dirty="0" smtClean="0"/>
              <a:t>Timely but not necessarily strategic</a:t>
            </a:r>
          </a:p>
          <a:p>
            <a:r>
              <a:rPr lang="en-US" dirty="0" smtClean="0"/>
              <a:t>Most is not strategic and should have been planned sooner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FC5F-2B77-40A4-98BC-A3EBD47842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60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Steps 14 and 15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1800" dirty="0" smtClean="0"/>
              <a:t>14.</a:t>
            </a:r>
            <a:r>
              <a:rPr lang="en-US" sz="2800" dirty="0" smtClean="0"/>
              <a:t>  </a:t>
            </a:r>
            <a:r>
              <a:rPr lang="en-US" sz="2400" dirty="0" smtClean="0"/>
              <a:t>Use business and economic concepts to make better decisions</a:t>
            </a:r>
            <a:endParaRPr lang="en-US" sz="2800" dirty="0" smtClean="0"/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000" dirty="0" smtClean="0"/>
              <a:t>Like opportunity cost and marginal analysis</a:t>
            </a:r>
          </a:p>
          <a:p>
            <a:pPr marL="914400" lvl="1" indent="-457200">
              <a:buNone/>
            </a:pPr>
            <a:endParaRPr lang="en-US" sz="2000" dirty="0" smtClean="0"/>
          </a:p>
          <a:p>
            <a:pPr>
              <a:buNone/>
            </a:pPr>
            <a:r>
              <a:rPr lang="en-US" sz="1800" dirty="0" smtClean="0"/>
              <a:t>15.</a:t>
            </a:r>
            <a:r>
              <a:rPr lang="en-US" sz="2800" dirty="0" smtClean="0"/>
              <a:t>  </a:t>
            </a:r>
            <a:r>
              <a:rPr lang="en-US" sz="2400" dirty="0" smtClean="0"/>
              <a:t>Benchmark with others. Learn. Improve.</a:t>
            </a:r>
            <a:endParaRPr lang="en-US" sz="2800" dirty="0" smtClean="0"/>
          </a:p>
          <a:p>
            <a:pPr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Remember, it is a multiyear journey. 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The goal is continuous improvement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5A9FC5F-2B77-40A4-98BC-A3EBD47842F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291" name="Picture 3" descr="C:\Users\tsosbe\AppData\Local\Microsoft\Windows\Temporary Internet Files\Content.IE5\UT54DC2T\MP9004311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105400"/>
            <a:ext cx="1524000" cy="1524000"/>
          </a:xfrm>
          <a:prstGeom prst="rect">
            <a:avLst/>
          </a:prstGeom>
          <a:noFill/>
        </p:spPr>
      </p:pic>
      <p:pic>
        <p:nvPicPr>
          <p:cNvPr id="12292" name="Picture 4" descr="C:\Users\tsosbe\AppData\Local\Microsoft\Windows\Temporary Internet Files\Content.IE5\2GXE6DAJ\MP90043109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029200"/>
            <a:ext cx="1066800" cy="1604116"/>
          </a:xfrm>
          <a:prstGeom prst="rect">
            <a:avLst/>
          </a:prstGeom>
          <a:noFill/>
        </p:spPr>
      </p:pic>
      <p:pic>
        <p:nvPicPr>
          <p:cNvPr id="12293" name="Picture 5" descr="C:\Users\tsosbe\AppData\Local\Microsoft\Windows\Temporary Internet Files\Content.IE5\TRON5HWR\MC9003832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00600"/>
            <a:ext cx="1516990" cy="1827886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4191000" y="9144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8153400" cy="236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i="1" dirty="0" smtClean="0"/>
              <a:t>Resources</a:t>
            </a:r>
          </a:p>
          <a:p>
            <a:pPr>
              <a:buNone/>
            </a:pPr>
            <a:endParaRPr lang="en-US" sz="1400" i="1" dirty="0" smtClean="0"/>
          </a:p>
          <a:p>
            <a:r>
              <a:rPr lang="en-US" sz="1800" i="1" dirty="0" smtClean="0"/>
              <a:t>The Business of Learning: How to Manage Corporate Training to Improve Your Bottom Line   </a:t>
            </a:r>
            <a:r>
              <a:rPr lang="en-US" sz="1800" dirty="0" smtClean="0"/>
              <a:t>by Dave Vance</a:t>
            </a:r>
          </a:p>
          <a:p>
            <a:pPr>
              <a:buNone/>
            </a:pPr>
            <a:r>
              <a:rPr lang="en-US" sz="2300" dirty="0" smtClean="0"/>
              <a:t>	</a:t>
            </a:r>
            <a:r>
              <a:rPr lang="en-US" sz="1600" i="1" dirty="0" smtClean="0"/>
              <a:t>Available at </a:t>
            </a:r>
            <a:r>
              <a:rPr lang="en-US" sz="1600" i="1" u="sng" dirty="0" smtClean="0"/>
              <a:t>poudrerivergroup.com </a:t>
            </a:r>
            <a:r>
              <a:rPr lang="en-US" sz="1600" i="1" dirty="0" smtClean="0"/>
              <a:t> or at Amazon.com</a:t>
            </a:r>
            <a:endParaRPr lang="en-US" sz="1900" i="1" dirty="0" smtClean="0"/>
          </a:p>
          <a:p>
            <a:pPr lvl="1">
              <a:buNone/>
            </a:pPr>
            <a:endParaRPr lang="en-US" sz="1600" dirty="0" smtClean="0"/>
          </a:p>
          <a:p>
            <a:r>
              <a:rPr lang="en-US" sz="1800" dirty="0" smtClean="0"/>
              <a:t>A 36-page Sample Business Plan for Learning</a:t>
            </a:r>
          </a:p>
          <a:p>
            <a:pPr>
              <a:buNone/>
            </a:pPr>
            <a:r>
              <a:rPr lang="en-US" sz="2300" dirty="0" smtClean="0"/>
              <a:t>	</a:t>
            </a:r>
            <a:r>
              <a:rPr lang="en-US" sz="1600" dirty="0" smtClean="0"/>
              <a:t>(</a:t>
            </a:r>
            <a:r>
              <a:rPr lang="en-US" sz="1600" i="1" dirty="0" smtClean="0"/>
              <a:t>PDF,  Word and Excel files) available at </a:t>
            </a:r>
            <a:r>
              <a:rPr lang="en-US" sz="1600" i="1" u="sng" dirty="0" smtClean="0"/>
              <a:t>poudrerivergroup.com</a:t>
            </a:r>
            <a:endParaRPr lang="en-US" sz="19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5A9FC5F-2B77-40A4-98BC-A3EBD47842F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 descr="DaveVance.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1509723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0" y="16002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Dave Vance</a:t>
            </a:r>
          </a:p>
          <a:p>
            <a:r>
              <a:rPr lang="en-US" b="1" dirty="0" smtClean="0"/>
              <a:t>dave@poudrerivergroup.com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r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Steps 1 and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Appreciate that learning is a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Resolve to run it like a business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400" dirty="0" smtClean="0"/>
              <a:t>Implies that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000" dirty="0" smtClean="0"/>
              <a:t>Learning should produce measurable results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000" dirty="0" smtClean="0"/>
              <a:t>Must be planned carefully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000" dirty="0" smtClean="0"/>
              <a:t>And executed with discipline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000" dirty="0" smtClean="0"/>
              <a:t>Also, that numbers will be involved!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5A9FC5F-2B77-40A4-98BC-A3EBD47842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648200" y="9144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953000"/>
            <a:ext cx="1573712" cy="1606564"/>
          </a:xfrm>
          <a:prstGeom prst="rect">
            <a:avLst/>
          </a:prstGeom>
          <a:noFill/>
        </p:spPr>
      </p:pic>
      <p:pic>
        <p:nvPicPr>
          <p:cNvPr id="12" name="Picture 3" descr="C:\Users\tsosbe\AppData\Local\Microsoft\Windows\Temporary Internet Files\Content.IE5\7FQT34WI\MP90038263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029200"/>
            <a:ext cx="1981200" cy="1415143"/>
          </a:xfrm>
          <a:prstGeom prst="rect">
            <a:avLst/>
          </a:prstGeom>
          <a:noFill/>
        </p:spPr>
      </p:pic>
      <p:pic>
        <p:nvPicPr>
          <p:cNvPr id="1028" name="Picture 4" descr="C:\Users\tsosbe\AppData\Local\Microsoft\Windows\Temporary Internet Files\Content.IE5\7FQT34WI\MC90023024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876800"/>
            <a:ext cx="2286000" cy="1655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Steps 3-6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52628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en-US" sz="2800" dirty="0" smtClean="0"/>
              <a:t>Adopt a strategic focus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en-US" sz="2800" dirty="0" smtClean="0"/>
              <a:t>Create a board of governors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en-US" sz="2800" dirty="0" smtClean="0"/>
              <a:t>Create vision and mission statements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en-US" sz="2800" dirty="0" smtClean="0"/>
              <a:t>Create a multi-year plan to achieve your vision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000" dirty="0" smtClean="0"/>
              <a:t>This will be your journey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000" dirty="0" smtClean="0"/>
              <a:t>Manage expectations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000" dirty="0" smtClean="0"/>
              <a:t>Communicate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5A9FC5F-2B77-40A4-98BC-A3EBD47842F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 descr="slide 7 - foc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600200"/>
            <a:ext cx="1933433" cy="1295400"/>
          </a:xfrm>
          <a:prstGeom prst="rect">
            <a:avLst/>
          </a:prstGeom>
        </p:spPr>
      </p:pic>
      <p:pic>
        <p:nvPicPr>
          <p:cNvPr id="3074" name="Picture 2" descr="C:\Users\tsosbe\AppData\Local\Microsoft\Windows\Temporary Internet Files\Content.IE5\UT54DC2T\MP90040222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038600"/>
            <a:ext cx="2057400" cy="2566113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5410200" y="9144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FC5F-2B77-40A4-98BC-A3EBD47842F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8130" name="Picture 2" descr="C:\Users\Owner\Davids important documents\The Book Manuscript for Review\From Cathy\1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153400" cy="555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Steps 7 and 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7"/>
            </a:pPr>
            <a:r>
              <a:rPr lang="en-US" sz="2800" dirty="0" smtClean="0"/>
              <a:t>Ensure that your organizational structure will support a strategic focus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000" dirty="0" smtClean="0"/>
              <a:t>Centralized or hybrid</a:t>
            </a:r>
          </a:p>
          <a:p>
            <a:pPr marL="914400" lvl="1" indent="-514350">
              <a:buFont typeface="Wingdings" pitchFamily="2" charset="2"/>
              <a:buChar char="v"/>
            </a:pPr>
            <a:endParaRPr lang="en-US" sz="2400" dirty="0" smtClean="0"/>
          </a:p>
          <a:p>
            <a:pPr marL="914400" lvl="1" indent="-514350">
              <a:buFont typeface="Wingdings" pitchFamily="2" charset="2"/>
              <a:buChar char="v"/>
            </a:pPr>
            <a:endParaRPr lang="en-US" sz="2400" dirty="0" smtClean="0"/>
          </a:p>
          <a:p>
            <a:pPr marL="514350" indent="-514350">
              <a:buAutoNum type="arabicPeriod" startAt="7"/>
            </a:pPr>
            <a:r>
              <a:rPr lang="en-US" sz="2800" dirty="0" smtClean="0"/>
              <a:t>Adopt a workable funding model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000" dirty="0" smtClean="0"/>
              <a:t>Often will be a combination of corporate, allocation and discretionary (charge back)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5A9FC5F-2B77-40A4-98BC-A3EBD47842F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1" name="Picture 3" descr="C:\Users\tsosbe\AppData\Local\Microsoft\Windows\Temporary Internet Files\Content.IE5\UT54DC2T\MC9003054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876800"/>
            <a:ext cx="1756562" cy="1580083"/>
          </a:xfrm>
          <a:prstGeom prst="rect">
            <a:avLst/>
          </a:prstGeom>
          <a:noFill/>
        </p:spPr>
      </p:pic>
      <p:pic>
        <p:nvPicPr>
          <p:cNvPr id="2053" name="Picture 5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0"/>
            <a:ext cx="1981200" cy="1167219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4648200" y="9144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		</a:t>
            </a:r>
            <a:r>
              <a:rPr lang="en-US" sz="3200" dirty="0" smtClean="0"/>
              <a:t>Step 9: Strategically Align Learning to your Organization’s Goals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Start with the business and strategic plan</a:t>
            </a:r>
          </a:p>
          <a:p>
            <a:endParaRPr lang="en-US" sz="2400" dirty="0" smtClean="0"/>
          </a:p>
          <a:p>
            <a:r>
              <a:rPr lang="en-US" sz="2400" dirty="0" smtClean="0"/>
              <a:t>Meet with the CEO, senior leaders, key stakeholders</a:t>
            </a:r>
          </a:p>
          <a:p>
            <a:pPr lvl="1"/>
            <a:r>
              <a:rPr lang="en-US" sz="2000" dirty="0" smtClean="0"/>
              <a:t>Understand company goals and challenges</a:t>
            </a:r>
          </a:p>
          <a:p>
            <a:pPr lvl="1"/>
            <a:r>
              <a:rPr lang="en-US" sz="2000" dirty="0" smtClean="0"/>
              <a:t>Learn the priorities</a:t>
            </a:r>
          </a:p>
          <a:p>
            <a:pPr lvl="1"/>
            <a:r>
              <a:rPr lang="en-US" sz="2000" dirty="0" smtClean="0"/>
              <a:t>These are business discussions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5A9FC5F-2B77-40A4-98BC-A3EBD47842F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109" name="Picture 13" descr="C:\Users\tsosbe\AppData\Local\Microsoft\Windows\Temporary Internet Files\Content.IE5\TRON5HWR\MP9004468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419600"/>
            <a:ext cx="2769022" cy="2081093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2286000" y="3810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	Step 9: Strategically Align Learning to your Organization’s Goals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Perform a “macro” level needs analysis to determine if learning has a role to play in achieving these goals</a:t>
            </a:r>
          </a:p>
          <a:p>
            <a:endParaRPr lang="en-US" sz="2400" dirty="0" smtClean="0"/>
          </a:p>
          <a:p>
            <a:r>
              <a:rPr lang="en-US" sz="2400" dirty="0" smtClean="0"/>
              <a:t>Make a preliminary determination of recommended learning programs and their alignment to the prioritized company goals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5A9FC5F-2B77-40A4-98BC-A3EBD47842F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14" descr="C:\Users\tsosbe\AppData\Local\Microsoft\Windows\Temporary Internet Files\Content.IE5\TRON5HWR\MC90044129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76600"/>
            <a:ext cx="4114800" cy="41148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838200" y="4572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1073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Strategic Alignment of Learning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358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2400" y="1219200"/>
            <a:ext cx="889793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5A9FC5F-2B77-40A4-98BC-A3EBD47842F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7" name="Picture 7" descr="C:\Users\tsosbe\AppData\Local\Microsoft\Windows\Temporary Internet Files\Content.IE5\2GXE6DAJ\MC90044130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410200"/>
            <a:ext cx="1295400" cy="1295400"/>
          </a:xfrm>
          <a:prstGeom prst="rect">
            <a:avLst/>
          </a:prstGeom>
          <a:noFill/>
        </p:spPr>
      </p:pic>
      <p:pic>
        <p:nvPicPr>
          <p:cNvPr id="5128" name="Picture 8" descr="C:\Users\tsosbe\AppData\Local\Microsoft\Windows\Temporary Internet Files\Content.IE5\7FQT34WI\MC90035694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562600"/>
            <a:ext cx="1832458" cy="1046988"/>
          </a:xfrm>
          <a:prstGeom prst="rect">
            <a:avLst/>
          </a:prstGeom>
          <a:noFill/>
        </p:spPr>
      </p:pic>
      <p:pic>
        <p:nvPicPr>
          <p:cNvPr id="5129" name="Picture 9" descr="C:\Users\tsosbe\AppData\Local\Microsoft\Windows\Temporary Internet Files\Content.IE5\2GXE6DAJ\MP90031425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400000">
            <a:off x="1219200" y="4495800"/>
            <a:ext cx="1066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19459</TotalTime>
  <Words>973</Words>
  <Application>Microsoft Office PowerPoint</Application>
  <PresentationFormat>On-screen Show (4:3)</PresentationFormat>
  <Paragraphs>292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Theme1</vt:lpstr>
      <vt:lpstr>Default Design</vt:lpstr>
      <vt:lpstr>Foundry</vt:lpstr>
      <vt:lpstr>Worksheet</vt:lpstr>
      <vt:lpstr>The Business of Learning:     15 Steps to Running Learning Like a Business</vt:lpstr>
      <vt:lpstr> How would you characterize most learning in your organization?</vt:lpstr>
      <vt:lpstr>Steps 1 and 2</vt:lpstr>
      <vt:lpstr>Steps 3-6</vt:lpstr>
      <vt:lpstr>Slide 5</vt:lpstr>
      <vt:lpstr>Steps 7 and 8</vt:lpstr>
      <vt:lpstr>  Step 9: Strategically Align Learning to your Organization’s Goals</vt:lpstr>
      <vt:lpstr> Step 9: Strategically Align Learning to your Organization’s Goals (cont.)</vt:lpstr>
      <vt:lpstr>Strategic Alignment of Learning</vt:lpstr>
      <vt:lpstr>    Step 10: Build the Business Case for Learning</vt:lpstr>
      <vt:lpstr>2011 Summary Business Case</vt:lpstr>
      <vt:lpstr>2011 Detailed Business Case without Gross and Net Benefits</vt:lpstr>
      <vt:lpstr> Does your learning organization follow a business plan for learning?</vt:lpstr>
      <vt:lpstr>   Step 11: Create the Business Plan for Learning</vt:lpstr>
      <vt:lpstr>   Step 11: Create the Business Plan for Learning (continued)</vt:lpstr>
      <vt:lpstr>  Step 12: Plan for Monthly, Disciplined Execution of the Plan</vt:lpstr>
      <vt:lpstr>Slide 17</vt:lpstr>
      <vt:lpstr>   Step 13: Adopt an Evaluation Strategy   that Ensures Planned Impact is Achieved and Provides for Continuous Improvement</vt:lpstr>
      <vt:lpstr>   Step 13: Adopt and Evaluation Strategy that Ensures Planned Impact is Achieved and Provides for Continuous Improvement</vt:lpstr>
      <vt:lpstr>Steps 14 and 15</vt:lpstr>
      <vt:lpstr>Questions?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of Learning:  15 Steps to Running Learning Like a Business</dc:title>
  <dc:creator>Owner</dc:creator>
  <cp:lastModifiedBy>Jessica</cp:lastModifiedBy>
  <cp:revision>80</cp:revision>
  <dcterms:created xsi:type="dcterms:W3CDTF">2010-10-19T19:08:43Z</dcterms:created>
  <dcterms:modified xsi:type="dcterms:W3CDTF">2011-06-03T19:37:00Z</dcterms:modified>
</cp:coreProperties>
</file>